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9" r:id="rId5"/>
    <p:sldId id="280" r:id="rId6"/>
    <p:sldId id="258" r:id="rId7"/>
    <p:sldId id="272" r:id="rId8"/>
    <p:sldId id="267" r:id="rId9"/>
    <p:sldId id="274" r:id="rId10"/>
    <p:sldId id="279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50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0" d="100"/>
        <a:sy n="180" d="100"/>
      </p:scale>
      <p:origin x="0" y="-66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5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9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7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008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2768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0"/>
            <a:ext cx="12193057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43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SzPct val="200000"/>
              <a:defRPr/>
            </a:lvl1pPr>
            <a:lvl2pPr marL="685800" indent="-228600">
              <a:buClr>
                <a:srgbClr val="FF0000"/>
              </a:buClr>
              <a:buFont typeface="Calibri" panose="020F0502020204030204" pitchFamily="34" charset="0"/>
              <a:buChar char="‒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91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61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61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787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60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93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6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SzPct val="200000"/>
              <a:defRPr/>
            </a:lvl1pPr>
            <a:lvl2pPr marL="685800" indent="-228600">
              <a:buFont typeface="Calibri" panose="020F0502020204030204" pitchFamily="34" charset="0"/>
              <a:buChar char="–"/>
              <a:defRPr/>
            </a:lvl2pPr>
            <a:lvl3pPr marL="1257300" indent="-342900">
              <a:buClr>
                <a:srgbClr val="002060"/>
              </a:buClr>
              <a:buFont typeface="Wingdings" panose="05000000000000000000" pitchFamily="2" charset="2"/>
              <a:buChar char="q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06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1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0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9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6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5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38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8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0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9774-E43B-4373-9303-4DD3B35B0FC5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FB79-A22F-4D48-B347-8C5E36FA8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6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8BF7-6494-4673-9C19-C48F1D5AE44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84F78-1F31-40B6-B736-FB1CC665AF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Professionalization of Public Procurement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Role of the University of the West Indies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24981" y="46593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Xll</a:t>
            </a:r>
            <a:r>
              <a:rPr lang="en-GB" dirty="0"/>
              <a:t> Annual Inter — American Network on Government Procurement Conference November 29 - December 1, 2016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65262" y="5383445"/>
            <a:ext cx="4145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Montego</a:t>
            </a:r>
            <a:r>
              <a:rPr lang="fr-FR" dirty="0"/>
              <a:t> </a:t>
            </a:r>
            <a:r>
              <a:rPr lang="en-GB" dirty="0"/>
              <a:t>Bay</a:t>
            </a:r>
            <a:r>
              <a:rPr lang="fr-FR" dirty="0"/>
              <a:t> Convention Centre, </a:t>
            </a:r>
            <a:r>
              <a:rPr lang="en-GB" dirty="0"/>
              <a:t>Jamaica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0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This design and expected delivery of programme will require </a:t>
            </a:r>
          </a:p>
          <a:p>
            <a:pPr lvl="1"/>
            <a:r>
              <a:rPr lang="en-GB" sz="3200" dirty="0"/>
              <a:t>a strategic alliance. </a:t>
            </a:r>
          </a:p>
          <a:p>
            <a:pPr lvl="1"/>
            <a:r>
              <a:rPr lang="en-GB" sz="3200" dirty="0"/>
              <a:t>that calls for a shift in the direction of the business school to align with the best of contemporary practice – balancing relevance with rigour and integrating theory and practice.</a:t>
            </a:r>
          </a:p>
          <a:p>
            <a:pPr lvl="1"/>
            <a:r>
              <a:rPr lang="en-GB" sz="3200" dirty="0"/>
              <a:t>It must focus on leveraging traditional academic skills to create value for both academia and the community.</a:t>
            </a:r>
          </a:p>
          <a:p>
            <a:pPr lvl="1"/>
            <a:endParaRPr lang="en-GB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3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 . . alliances with the “procurement community”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7602" y="2762037"/>
            <a:ext cx="54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Advantages for the academic community</a:t>
            </a:r>
          </a:p>
          <a:p>
            <a:pPr marL="285750" indent="-285750">
              <a:buFontTx/>
              <a:buChar char="-"/>
            </a:pPr>
            <a:r>
              <a:rPr lang="en-GB" dirty="0"/>
              <a:t>Research funding and </a:t>
            </a:r>
            <a:r>
              <a:rPr lang="en-GB" b="1" dirty="0"/>
              <a:t>access</a:t>
            </a:r>
            <a:r>
              <a:rPr lang="en-GB" dirty="0"/>
              <a:t>.</a:t>
            </a:r>
          </a:p>
          <a:p>
            <a:pPr marL="285750" indent="-285750">
              <a:buFontTx/>
              <a:buChar char="-"/>
            </a:pPr>
            <a:r>
              <a:rPr lang="en-GB" dirty="0"/>
              <a:t>Practical learning opportunities for students.</a:t>
            </a:r>
          </a:p>
          <a:p>
            <a:pPr marL="285750" indent="-285750">
              <a:buFontTx/>
              <a:buChar char="-"/>
            </a:pPr>
            <a:r>
              <a:rPr lang="en-GB" dirty="0"/>
              <a:t>Improved image/reputation and greater community support.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04456" y="2759380"/>
            <a:ext cx="54864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Advantages for industry/government/society</a:t>
            </a:r>
          </a:p>
          <a:p>
            <a:pPr marL="285750" indent="-285750">
              <a:buFontTx/>
              <a:buChar char="-"/>
            </a:pPr>
            <a:r>
              <a:rPr lang="en-GB" dirty="0"/>
              <a:t>Evidence based decision making.</a:t>
            </a:r>
          </a:p>
          <a:p>
            <a:pPr marL="285750" indent="-285750">
              <a:buFontTx/>
              <a:buChar char="-"/>
            </a:pPr>
            <a:r>
              <a:rPr lang="en-GB" dirty="0"/>
              <a:t>Lower research costs.</a:t>
            </a:r>
          </a:p>
          <a:p>
            <a:pPr marL="285750" indent="-285750">
              <a:buFontTx/>
              <a:buChar char="-"/>
            </a:pPr>
            <a:r>
              <a:rPr lang="en-GB" dirty="0"/>
              <a:t>More “market-ready” graduates/professionals in procurement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3055" y="4572000"/>
            <a:ext cx="54864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Challenges</a:t>
            </a:r>
            <a:r>
              <a:rPr lang="en-GB" dirty="0"/>
              <a:t> </a:t>
            </a:r>
          </a:p>
          <a:p>
            <a:pPr marL="285750" indent="-285750">
              <a:buFontTx/>
              <a:buChar char="-"/>
            </a:pPr>
            <a:r>
              <a:rPr lang="en-GB" dirty="0"/>
              <a:t>Different working cultures and values</a:t>
            </a:r>
          </a:p>
          <a:p>
            <a:pPr marL="285750" indent="-285750">
              <a:buFontTx/>
              <a:buChar char="-"/>
            </a:pPr>
            <a:r>
              <a:rPr lang="en-GB" dirty="0"/>
              <a:t>Suspicion of “academic” motives – suspicion of research.</a:t>
            </a:r>
          </a:p>
          <a:p>
            <a:pPr marL="285750" indent="-285750">
              <a:buFontTx/>
              <a:buChar char="-"/>
            </a:pPr>
            <a:r>
              <a:rPr lang="en-GB" dirty="0"/>
              <a:t>Small community and lack of trust.</a:t>
            </a:r>
          </a:p>
          <a:p>
            <a:pPr marL="285750" indent="-285750">
              <a:buFontTx/>
              <a:buChar char="-"/>
            </a:pPr>
            <a:r>
              <a:rPr lang="en-GB" dirty="0"/>
              <a:t>Traditional academic aloofness.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42049" y="4572000"/>
            <a:ext cx="5484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Solutions</a:t>
            </a:r>
          </a:p>
          <a:p>
            <a:pPr marL="285750" indent="-285750">
              <a:buFontTx/>
              <a:buChar char="-"/>
            </a:pPr>
            <a:r>
              <a:rPr lang="en-GB" dirty="0"/>
              <a:t>Low hanging fruit.</a:t>
            </a:r>
          </a:p>
          <a:p>
            <a:pPr marL="285750" indent="-285750">
              <a:buFontTx/>
              <a:buChar char="-"/>
            </a:pPr>
            <a:r>
              <a:rPr lang="en-GB" dirty="0"/>
              <a:t>Academy must reach out.</a:t>
            </a:r>
          </a:p>
          <a:p>
            <a:pPr marL="285750" indent="-285750">
              <a:buFontTx/>
              <a:buChar char="-"/>
            </a:pPr>
            <a:r>
              <a:rPr lang="en-GB" dirty="0"/>
              <a:t>Both parties must commit to continuous learning and engagement to overcome the differences.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28859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/>
              <a:t>Elmuti</a:t>
            </a:r>
            <a:r>
              <a:rPr lang="en-GB" sz="1100" dirty="0"/>
              <a:t>, D., </a:t>
            </a:r>
            <a:r>
              <a:rPr lang="en-GB" sz="1100" dirty="0" err="1"/>
              <a:t>Abebe</a:t>
            </a:r>
            <a:r>
              <a:rPr lang="en-GB" sz="1100" dirty="0"/>
              <a:t>, M., &amp; </a:t>
            </a:r>
            <a:r>
              <a:rPr lang="en-GB" sz="1100" dirty="0" err="1"/>
              <a:t>Nicolosi</a:t>
            </a:r>
            <a:r>
              <a:rPr lang="en-GB" sz="1100" dirty="0"/>
              <a:t>, M. (2005). An overview of strategic alliances between universities and corporations. Journal of Workplace Learning, 17(1/2), 115–129. https://doi.org/10.1108/13665620510574504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697602" y="1673709"/>
            <a:ext cx="108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programme responds to a clear need in the society, which is to support the initiatives of regional governments to extract greater value from public expenditure.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048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MSc in Procurement Management responds to the market.</a:t>
            </a:r>
          </a:p>
          <a:p>
            <a:r>
              <a:rPr lang="en-GB" dirty="0"/>
              <a:t>It recognises that the field of procurement is </a:t>
            </a:r>
            <a:r>
              <a:rPr lang="en-GB" b="1" dirty="0"/>
              <a:t>dynamic</a:t>
            </a:r>
            <a:r>
              <a:rPr lang="en-GB" dirty="0"/>
              <a:t>, </a:t>
            </a:r>
            <a:r>
              <a:rPr lang="en-GB" b="1" dirty="0"/>
              <a:t>complex</a:t>
            </a:r>
            <a:r>
              <a:rPr lang="en-GB" dirty="0"/>
              <a:t> and </a:t>
            </a:r>
            <a:r>
              <a:rPr lang="en-GB" b="1" dirty="0"/>
              <a:t>important</a:t>
            </a:r>
            <a:r>
              <a:rPr lang="en-GB" dirty="0"/>
              <a:t> – new challenges are emerging.</a:t>
            </a:r>
          </a:p>
          <a:p>
            <a:r>
              <a:rPr lang="en-GB" dirty="0"/>
              <a:t>It responds to a concern among stakeholders about issues of relevance of universities in general and business schools in particular.</a:t>
            </a:r>
          </a:p>
          <a:p>
            <a:r>
              <a:rPr lang="en-GB" dirty="0"/>
              <a:t>It is predicated on the assumption that procurement . . . is a sub-set of the broader field of management.</a:t>
            </a:r>
          </a:p>
          <a:p>
            <a:r>
              <a:rPr lang="en-GB" dirty="0"/>
              <a:t>It will be conducted in conjunction with partners within the community.</a:t>
            </a:r>
          </a:p>
          <a:p>
            <a:r>
              <a:rPr lang="en-GB" dirty="0"/>
              <a:t>A successful programme will see the School focusing on </a:t>
            </a:r>
            <a:r>
              <a:rPr lang="en-GB" b="1" dirty="0"/>
              <a:t>teaching and learning </a:t>
            </a:r>
            <a:r>
              <a:rPr lang="en-GB" dirty="0"/>
              <a:t>backed up by </a:t>
            </a:r>
            <a:r>
              <a:rPr lang="en-GB" b="1" dirty="0"/>
              <a:t>research</a:t>
            </a:r>
            <a:r>
              <a:rPr lang="en-GB" dirty="0"/>
              <a:t> that is characterised by the correct balance between scientific rigour and practical relevance. </a:t>
            </a:r>
          </a:p>
        </p:txBody>
      </p:sp>
    </p:spTree>
    <p:extLst>
      <p:ext uri="{BB962C8B-B14F-4D97-AF65-F5344CB8AC3E}">
        <p14:creationId xmlns:p14="http://schemas.microsoft.com/office/powerpoint/2010/main" val="347288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224"/>
            <a:ext cx="10515600" cy="4734739"/>
          </a:xfrm>
        </p:spPr>
        <p:txBody>
          <a:bodyPr>
            <a:normAutofit/>
          </a:bodyPr>
          <a:lstStyle/>
          <a:p>
            <a:r>
              <a:rPr lang="en-GB" dirty="0"/>
              <a:t>This talk focuses on the role of </a:t>
            </a:r>
            <a:r>
              <a:rPr lang="en-GB" dirty="0"/>
              <a:t>MSBM in fostering professionalism within the Caribbean procurement community through its decision to offer an </a:t>
            </a:r>
            <a:r>
              <a:rPr lang="en-GB" dirty="0"/>
              <a:t>MSc in Procurement Management.</a:t>
            </a:r>
          </a:p>
          <a:p>
            <a:r>
              <a:rPr lang="en-GB" dirty="0"/>
              <a:t>In the next few minutes we will tell you:</a:t>
            </a:r>
          </a:p>
          <a:p>
            <a:pPr lvl="1"/>
            <a:r>
              <a:rPr lang="en-GB" dirty="0"/>
              <a:t>What the new MSc consists of;</a:t>
            </a:r>
          </a:p>
          <a:p>
            <a:pPr lvl="1"/>
            <a:r>
              <a:rPr lang="en-GB" dirty="0"/>
              <a:t>How it will be delivered – exploring in particular the idea of close collaboration between MSBM and relevant stakeholders;</a:t>
            </a:r>
          </a:p>
          <a:p>
            <a:pPr lvl="1"/>
            <a:r>
              <a:rPr lang="en-GB" dirty="0"/>
              <a:t>The distinctive competencies of the UWI/MSBM - what it beings to the table, focusing on the interconnected functions of teaching and learning on the one hand and research on the other.</a:t>
            </a:r>
          </a:p>
        </p:txBody>
      </p:sp>
    </p:spTree>
    <p:extLst>
      <p:ext uri="{BB962C8B-B14F-4D97-AF65-F5344CB8AC3E}">
        <p14:creationId xmlns:p14="http://schemas.microsoft.com/office/powerpoint/2010/main" val="234035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purchasing to.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6238164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the past procurement was synonymous with </a:t>
            </a:r>
            <a:r>
              <a:rPr lang="en-GB" b="1" dirty="0"/>
              <a:t>purchasing - </a:t>
            </a:r>
            <a:r>
              <a:rPr lang="en-GB" dirty="0"/>
              <a:t>.</a:t>
            </a:r>
          </a:p>
          <a:p>
            <a:r>
              <a:rPr lang="en-GB" dirty="0"/>
              <a:t>Until very recently procurement was not a defined role in many organisations – the face of procurement was the </a:t>
            </a:r>
            <a:r>
              <a:rPr lang="en-GB" b="1" dirty="0"/>
              <a:t>purchasing manager</a:t>
            </a:r>
            <a:r>
              <a:rPr lang="en-GB" dirty="0"/>
              <a:t>.</a:t>
            </a:r>
          </a:p>
          <a:p>
            <a:r>
              <a:rPr lang="en-GB" dirty="0"/>
              <a:t>Public Sector Procurement is the acquisition of </a:t>
            </a:r>
            <a:r>
              <a:rPr lang="en-GB" b="1" dirty="0"/>
              <a:t>goods</a:t>
            </a:r>
            <a:r>
              <a:rPr lang="en-GB" dirty="0"/>
              <a:t>, </a:t>
            </a:r>
            <a:r>
              <a:rPr lang="en-GB" b="1" dirty="0"/>
              <a:t>services</a:t>
            </a:r>
            <a:r>
              <a:rPr lang="en-GB" dirty="0"/>
              <a:t> and </a:t>
            </a:r>
            <a:r>
              <a:rPr lang="en-GB" b="1" dirty="0"/>
              <a:t>works</a:t>
            </a:r>
            <a:r>
              <a:rPr lang="en-GB" dirty="0"/>
              <a:t> by any method, using public funds, and executed by the Procuring Entity or on its behalf (</a:t>
            </a:r>
            <a:r>
              <a:rPr lang="en-GB" dirty="0" err="1"/>
              <a:t>GoJ</a:t>
            </a:r>
            <a:r>
              <a:rPr lang="en-GB" dirty="0"/>
              <a:t>, 2014) but l</a:t>
            </a:r>
            <a:r>
              <a:rPr lang="en-GB" dirty="0"/>
              <a:t>ay-people still confuse it with purchasing.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308" y="1760382"/>
            <a:ext cx="4505325" cy="32480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64823" y="6081067"/>
            <a:ext cx="5576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https://procurementmanagement.pressbooks.com/chapter/organisational-structures-for-procurement-management/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3308" y="228278"/>
            <a:ext cx="4628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Buyers look for products to resell to the public or to retailers. Purchasers, on the other hand, buy supplies and services for use by the organizations they work for.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9547678" y="1428607"/>
            <a:ext cx="391776" cy="249662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 flipH="1">
            <a:off x="7813288" y="1428607"/>
            <a:ext cx="1734390" cy="205800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Right 10"/>
          <p:cNvSpPr/>
          <p:nvPr/>
        </p:nvSpPr>
        <p:spPr>
          <a:xfrm>
            <a:off x="8553121" y="3797881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07855" y="1561850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https://bigfuture.collegeboard.org/careers/businessand-finance-buyers-purchasers</a:t>
            </a:r>
          </a:p>
        </p:txBody>
      </p:sp>
    </p:spTree>
    <p:extLst>
      <p:ext uri="{BB962C8B-B14F-4D97-AF65-F5344CB8AC3E}">
        <p14:creationId xmlns:p14="http://schemas.microsoft.com/office/powerpoint/2010/main" val="333346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Procurement is complex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When procurement was not considered a profession no special qualification or training was required – the job was purely “transactional” simply one of locating the supplier and getting in the goods at the lowest possible price. </a:t>
            </a:r>
          </a:p>
          <a:p>
            <a:r>
              <a:rPr lang="en-GB" sz="3200" dirty="0"/>
              <a:t>However, procurement is now recognised as a complex and evolving discipline:</a:t>
            </a:r>
          </a:p>
          <a:p>
            <a:pPr marL="914400" lvl="1" indent="0">
              <a:buNone/>
            </a:pPr>
            <a:r>
              <a:rPr lang="en-US" sz="2800" dirty="0"/>
              <a:t>“I practiced law before I got into procurement . . . and trust me . . . procurement is much, much more complex than law. Every day you see something you’ve never seen before, and there is something new you have to learn.”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11900"/>
            <a:ext cx="11942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Diggs, S. N., &amp; Roman, A. V. (2012). Understanding and Tracing Accountability in the Public Procurement Process. Public Performance &amp; Management Review, 36(March), 290–315. http://doi.org/10.2753/PMR1530-9576360207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6952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procurement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Government spends a lot.</a:t>
            </a:r>
          </a:p>
          <a:p>
            <a:r>
              <a:rPr lang="en-GB" sz="3200" dirty="0"/>
              <a:t>The need to maximize on the impact of this expenditure.</a:t>
            </a:r>
          </a:p>
          <a:p>
            <a:r>
              <a:rPr lang="en-GB" sz="3200" dirty="0"/>
              <a:t>Government expenditure all over is at risk for corruption – nepotism, conflicts of interest, fraud, collusion, undue political influence.</a:t>
            </a:r>
          </a:p>
          <a:p>
            <a:r>
              <a:rPr lang="en-GB" sz="3200" dirty="0"/>
              <a:t>In a small, closely knit and </a:t>
            </a:r>
            <a:r>
              <a:rPr lang="en-GB" sz="3200" dirty="0" err="1"/>
              <a:t>tribalised</a:t>
            </a:r>
            <a:r>
              <a:rPr lang="en-GB" sz="3200" dirty="0"/>
              <a:t> society like Jamaica, these risks are heightened.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26380" y="6238280"/>
            <a:ext cx="12065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Government of Jamaica - Ministry of Finance and Planning &amp; the Public Service Jamaica. (2014). Revised handbook of public sector procurement procedures. Retrieved from http://www.mof.gov.jm/procurement/revised-handbook-of-public-sector-procurement-procedures.html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878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is changing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34471" y="1553371"/>
            <a:ext cx="9688947" cy="24314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A leader in recruitment (operating in the Asia Pacific region, Europe in North America has observed that:</a:t>
            </a:r>
          </a:p>
          <a:p>
            <a:pPr marL="573088"/>
            <a:r>
              <a:rPr lang="en-GB" sz="2400" dirty="0"/>
              <a:t>“. . .  the recent shift in the importance of the procurement function towards a more </a:t>
            </a:r>
            <a:r>
              <a:rPr lang="en-GB" sz="2400" b="1" dirty="0"/>
              <a:t>strategic</a:t>
            </a:r>
            <a:r>
              <a:rPr lang="en-GB" sz="2400" dirty="0"/>
              <a:t> role in the organisation has </a:t>
            </a:r>
            <a:r>
              <a:rPr lang="en-GB" sz="2400" b="1" dirty="0"/>
              <a:t>not</a:t>
            </a:r>
            <a:r>
              <a:rPr lang="en-GB" sz="2400" dirty="0"/>
              <a:t> been matched with a corresponding increase of </a:t>
            </a:r>
            <a:r>
              <a:rPr lang="en-GB" sz="2400" b="1" dirty="0"/>
              <a:t>leadership qualitie</a:t>
            </a:r>
            <a:r>
              <a:rPr lang="en-GB" sz="2400" dirty="0"/>
              <a:t>s among top professionals.”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09909" y="6278925"/>
            <a:ext cx="11772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/>
            <a:r>
              <a:rPr lang="en-GB" sz="1200" dirty="0"/>
              <a:t>Hudson Supply Chain and Procurement. (</a:t>
            </a:r>
            <a:r>
              <a:rPr lang="en-GB" sz="1200" dirty="0" err="1"/>
              <a:t>n.d.</a:t>
            </a:r>
            <a:r>
              <a:rPr lang="en-GB" sz="1200" dirty="0"/>
              <a:t>). Procurement leaders in a changing world: will they decline or thrive? Hudson. Retrieved from http://pl.hudson.com/Portals/PL/documents/cee-articles-procurement-leaders-white-paper.pdf</a:t>
            </a:r>
            <a:endParaRPr lang="en-GB" sz="120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4471" y="4362291"/>
            <a:ext cx="9624291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As the procurement function has evolved in an increasingly complex economic environment amidst growing demand for public sector accountability, it has come to acquire all the essential characteristics of a </a:t>
            </a:r>
            <a:r>
              <a:rPr lang="en-GB" sz="2800" b="1" dirty="0"/>
              <a:t>profession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9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“profession”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168"/>
            <a:ext cx="6889955" cy="466279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en-GB" dirty="0"/>
              <a:t>There are many dimensions of professionalism among them are: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The income dimension – full-time occupation from which people make a living.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Expertise 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A  community of individuals 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Moral dimension 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Social contribution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Accomplishment 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Regulation – internal and external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Status and recognition</a:t>
            </a:r>
          </a:p>
          <a:p>
            <a:pPr marL="971550" lvl="1" indent="-514350">
              <a:buSzPct val="100000"/>
              <a:buFont typeface="+mj-lt"/>
              <a:buAutoNum type="arabicPeriod"/>
            </a:pPr>
            <a:r>
              <a:rPr lang="en-GB" dirty="0"/>
              <a:t>Continuous learning – has become more crucial.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2165" y="2732933"/>
            <a:ext cx="3969835" cy="20950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Infrastructure for T&amp;L</a:t>
            </a:r>
          </a:p>
          <a:p>
            <a:r>
              <a:rPr lang="en-GB" b="1" dirty="0"/>
              <a:t>Engagement</a:t>
            </a:r>
            <a:r>
              <a:rPr lang="en-GB" dirty="0"/>
              <a:t> </a:t>
            </a:r>
          </a:p>
          <a:p>
            <a:r>
              <a:rPr lang="en-GB" b="1" dirty="0"/>
              <a:t>Research and scholarship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923228" y="1980978"/>
            <a:ext cx="4318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The University offers . . 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6233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73811" y="1270143"/>
            <a:ext cx="6096000" cy="5262979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Advanced Business Negotiation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Analytics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in a Global Environment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E-Commerce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Ethics, Corporate and Social Responsibility and Sustainability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&amp; Managerial Accounting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Inventory Management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Procurement and Contract Administration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Procurement Law &amp; Policy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Quantitative Methods &amp; Statistical Techniques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project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9913" marR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 Sourcing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5099" y="1064299"/>
            <a:ext cx="3657600" cy="640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GB" sz="2800" dirty="0"/>
              <a:t>12 three credit courses</a:t>
            </a:r>
          </a:p>
          <a:p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153021" y="1798619"/>
            <a:ext cx="3657600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GB" sz="2800" dirty="0"/>
              <a:t>Normally completed over one year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5099" y="2866560"/>
            <a:ext cx="3657600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GB" sz="2800" dirty="0"/>
              <a:t>Flexible scheduling – mornings (6:00 – 9:00 and weekends).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5099" y="4345795"/>
            <a:ext cx="36576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r>
              <a:rPr lang="en-GB" sz="2800" dirty="0"/>
              <a:t>Management core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165099" y="4945093"/>
            <a:ext cx="36576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GB" sz="2800" dirty="0"/>
              <a:t>Procurement core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02257" y="226541"/>
            <a:ext cx="9584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Key element of the MSc Procurement Programme 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7165100" y="5544391"/>
            <a:ext cx="3657600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GB" sz="2800" dirty="0"/>
              <a:t>Flexible </a:t>
            </a:r>
            <a:r>
              <a:rPr lang="en-GB" sz="2800" b="1" dirty="0"/>
              <a:t>research</a:t>
            </a:r>
            <a:r>
              <a:rPr lang="en-GB" sz="2800" dirty="0"/>
              <a:t> component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88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this programme is to succeed, it must be.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Relevant</a:t>
            </a:r>
            <a:r>
              <a:rPr lang="en-GB" sz="3600" dirty="0"/>
              <a:t> </a:t>
            </a:r>
          </a:p>
          <a:p>
            <a:r>
              <a:rPr lang="en-GB" sz="3600" b="1" dirty="0"/>
              <a:t>Skill oriented</a:t>
            </a:r>
            <a:r>
              <a:rPr lang="en-GB" sz="3600" dirty="0"/>
              <a:t> </a:t>
            </a:r>
          </a:p>
          <a:p>
            <a:r>
              <a:rPr lang="en-GB" sz="3600" b="1" dirty="0"/>
              <a:t>Rigorous</a:t>
            </a:r>
            <a:r>
              <a:rPr lang="en-GB" sz="3600" dirty="0"/>
              <a:t> </a:t>
            </a:r>
          </a:p>
          <a:p>
            <a:r>
              <a:rPr lang="en-GB" sz="3600" b="1" dirty="0"/>
              <a:t>Focus on information literacy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419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1194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1_Office Theme</vt:lpstr>
      <vt:lpstr>Professionalization of Public Procurement</vt:lpstr>
      <vt:lpstr>Outline</vt:lpstr>
      <vt:lpstr>From purchasing to. . .</vt:lpstr>
      <vt:lpstr>Procurement is complex</vt:lpstr>
      <vt:lpstr>Public procurement is important</vt:lpstr>
      <vt:lpstr>Professional is changing </vt:lpstr>
      <vt:lpstr>What is a “profession”</vt:lpstr>
      <vt:lpstr>PowerPoint Presentation</vt:lpstr>
      <vt:lpstr>If this programme is to succeed, it must be. . .</vt:lpstr>
      <vt:lpstr>Strategic Alliance</vt:lpstr>
      <vt:lpstr>. . . alliances with the “procurement community”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Professionalization of Public Procurement</dc:title>
  <dc:creator>Noel M Cowell</dc:creator>
  <cp:lastModifiedBy>Noel M Cowell</cp:lastModifiedBy>
  <cp:revision>95</cp:revision>
  <dcterms:created xsi:type="dcterms:W3CDTF">2016-11-04T22:05:50Z</dcterms:created>
  <dcterms:modified xsi:type="dcterms:W3CDTF">2016-11-24T19:10:17Z</dcterms:modified>
</cp:coreProperties>
</file>